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3"/>
  </p:notesMasterIdLst>
  <p:sldIdLst>
    <p:sldId id="256" r:id="rId2"/>
    <p:sldId id="272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28E6A"/>
    <a:srgbClr val="918485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AB989-155F-4760-B897-33B7E41F1D6E}" type="datetimeFigureOut">
              <a:rPr lang="cs-CZ" smtClean="0"/>
              <a:t>25.04.2018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15AD6-A601-4C3F-A3DA-4B35686CF6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852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7A9D-D832-44CA-B62C-6C0B72167546}" type="datetime1">
              <a:rPr lang="en-US" smtClean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projekt Škola pro všechny: Inkluze jako cesta k efektivnímu vzdělávání všech žáků, reg. č. CZ.02.3.61/0.0/0.0/15_007/0000210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BB90-FD09-457C-90EA-DBBC070195B0}" type="datetime1">
              <a:rPr lang="en-US" smtClean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projekt Škola pro všechny: Inkluze jako cesta k efektivnímu vzdělávání všech žáků, reg. č. CZ.02.3.61/0.0/0.0/15_007/0000210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5E05-5781-40FC-B102-C951A94758A2}" type="datetime1">
              <a:rPr lang="en-US" smtClean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projekt Škola pro všechny: Inkluze jako cesta k efektivnímu vzdělávání všech žáků, reg. č. CZ.02.3.61/0.0/0.0/15_007/0000210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F6CBD-4BF1-4FDC-A551-D9BF07E37313}" type="datetime1">
              <a:rPr lang="en-US" smtClean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projekt Škola pro všechny: Inkluze jako cesta k efektivnímu vzdělávání všech žáků, reg. č. CZ.02.3.61/0.0/0.0/15_007/0000210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97A2946-CC17-4210-BFC1-A2853D7A16ED}" type="datetime1">
              <a:rPr lang="en-US" smtClean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n-US" smtClean="0"/>
              <a:t>projekt Škola pro všechny: Inkluze jako cesta k efektivnímu vzdělávání všech žáků, reg. č. CZ.02.3.61/0.0/0.0/15_007/0000210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945E-6420-4E38-AE80-E91646DDA989}" type="datetime1">
              <a:rPr lang="en-US" smtClean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projekt Škola pro všechny: Inkluze jako cesta k efektivnímu vzdělávání všech žáků, reg. č. CZ.02.3.61/0.0/0.0/15_007/0000210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3A12-A731-4533-8DCC-C0BCE71DAF1A}" type="datetime1">
              <a:rPr lang="en-US" smtClean="0"/>
              <a:t>4/25/2018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projekt Škola pro všechny: Inkluze jako cesta k efektivnímu vzdělávání všech žáků, reg. č. CZ.02.3.61/0.0/0.0/15_007/0000210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C412-E19B-49AB-BCD1-1A22185ECA84}" type="datetime1">
              <a:rPr lang="en-US" smtClean="0"/>
              <a:t>4/25/2018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projekt Škola pro všechny: Inkluze jako cesta k efektivnímu vzdělávání všech žáků, reg. č. CZ.02.3.61/0.0/0.0/15_007/0000210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ECB3-4626-444A-A8C2-A4D7FB251550}" type="datetime1">
              <a:rPr lang="en-US" smtClean="0"/>
              <a:t>4/25/2018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projekt Škola pro všechny: Inkluze jako cesta k efektivnímu vzdělávání všech žáků, reg. č. CZ.02.3.61/0.0/0.0/15_007/0000210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D1AD-5BCD-486D-A845-44BA85A3A853}" type="datetime1">
              <a:rPr lang="en-US" smtClean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projekt Škola pro všechny: Inkluze jako cesta k efektivnímu vzdělávání všech žáků, reg. č. CZ.02.3.61/0.0/0.0/15_007/0000210</a:t>
            </a:r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E0BD-A227-4A19-8589-E30386B8255D}" type="datetime1">
              <a:rPr lang="en-US" smtClean="0"/>
              <a:t>4/25/2018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E581D84-C674-435E-B309-677EEB524D22}" type="datetime1">
              <a:rPr lang="en-US" smtClean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projekt Škola pro všechny: Inkluze jako cesta k efektivnímu vzdělávání všech žáků, reg. č. CZ.02.3.61/0.0/0.0/15_007/0000210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zbynek.nemec@novaskolaops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asistentpedagoga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dirty="0" smtClean="0"/>
              <a:t>Konference pro asistenty pedagoga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9848" y="4572000"/>
            <a:ext cx="7891272" cy="1069848"/>
          </a:xfrm>
        </p:spPr>
        <p:txBody>
          <a:bodyPr/>
          <a:lstStyle/>
          <a:p>
            <a:r>
              <a:rPr lang="cs-CZ" sz="1800" dirty="0" smtClean="0"/>
              <a:t>PhDr. Zbyněk Němec, Ph.D.</a:t>
            </a:r>
          </a:p>
          <a:p>
            <a:r>
              <a:rPr lang="cs-CZ" sz="1800" dirty="0" smtClean="0"/>
              <a:t>Nová škola o.p.s.</a:t>
            </a:r>
          </a:p>
          <a:p>
            <a:endParaRPr lang="cs-CZ" dirty="0"/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876069" y="6116498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projekt</a:t>
            </a:r>
            <a:r>
              <a:rPr lang="en-US" dirty="0" smtClean="0"/>
              <a:t> </a:t>
            </a:r>
            <a:r>
              <a:rPr lang="cs-CZ" dirty="0" smtClean="0"/>
              <a:t>Šance na </a:t>
            </a:r>
            <a:r>
              <a:rPr lang="cs-CZ" sz="1050" dirty="0" smtClean="0"/>
              <a:t>úspěch: systematická podpora žáků se sociálním znevýhodněním ve vzdělání CZ.02.3.61./0.0/0.0/15_007/0000226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7" y="0"/>
            <a:ext cx="5757862" cy="12763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09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166255"/>
            <a:ext cx="10058400" cy="1357745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Připravovaná podpora asistentů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7" y="1524000"/>
            <a:ext cx="9893328" cy="4648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 smtClean="0"/>
              <a:t>Platforma pro asistenty pedagoga a školní asistenty </a:t>
            </a:r>
          </a:p>
          <a:p>
            <a:pPr marL="0" indent="0" algn="just">
              <a:buNone/>
            </a:pPr>
            <a:r>
              <a:rPr lang="cs-CZ" dirty="0" smtClean="0"/>
              <a:t>Realizace Nová škol o.p.s. ve spolupráci s Rytmus o.p.s., Meta o.p.s., ČOSIV </a:t>
            </a:r>
            <a:r>
              <a:rPr lang="cs-CZ" dirty="0" err="1" smtClean="0"/>
              <a:t>z.s</a:t>
            </a:r>
            <a:r>
              <a:rPr lang="cs-CZ" dirty="0" smtClean="0"/>
              <a:t>.</a:t>
            </a:r>
          </a:p>
          <a:p>
            <a:pPr marL="0" indent="0" algn="just">
              <a:buNone/>
            </a:pPr>
            <a:r>
              <a:rPr lang="cs-CZ" dirty="0" smtClean="0"/>
              <a:t>Zahájení činnosti:  </a:t>
            </a:r>
            <a:r>
              <a:rPr lang="cs-CZ" b="1" dirty="0" smtClean="0"/>
              <a:t>?</a:t>
            </a:r>
            <a:r>
              <a:rPr lang="cs-CZ" b="1" dirty="0"/>
              <a:t> </a:t>
            </a:r>
            <a:r>
              <a:rPr lang="cs-CZ" b="1" dirty="0" smtClean="0"/>
              <a:t>?</a:t>
            </a:r>
            <a:r>
              <a:rPr lang="cs-CZ" b="1" dirty="0"/>
              <a:t> ?</a:t>
            </a:r>
            <a:endParaRPr lang="cs-CZ" dirty="0" smtClean="0"/>
          </a:p>
        </p:txBody>
      </p:sp>
      <p:sp>
        <p:nvSpPr>
          <p:cNvPr id="5" name="Zástupný symbol pro zápatí 3"/>
          <p:cNvSpPr txBox="1">
            <a:spLocks/>
          </p:cNvSpPr>
          <p:nvPr/>
        </p:nvSpPr>
        <p:spPr>
          <a:xfrm>
            <a:off x="1005193" y="6172200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projekt</a:t>
            </a:r>
            <a:r>
              <a:rPr lang="en-US" dirty="0" smtClean="0"/>
              <a:t> </a:t>
            </a:r>
            <a:r>
              <a:rPr lang="cs-CZ" dirty="0" smtClean="0"/>
              <a:t>Šance na úspěch: systematická podpora žáků se sociálním znevýhodněním ve vzdělání CZ.02.3.61./0.0/0.0/15_007/0000226</a:t>
            </a:r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478" y="3419479"/>
            <a:ext cx="19044" cy="1904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113" y="2573708"/>
            <a:ext cx="6578716" cy="336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3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56393" y="1294967"/>
            <a:ext cx="10058400" cy="1357745"/>
          </a:xfrm>
        </p:spPr>
        <p:txBody>
          <a:bodyPr>
            <a:normAutofit/>
          </a:bodyPr>
          <a:lstStyle/>
          <a:p>
            <a:r>
              <a:rPr lang="cs-CZ" sz="3600" dirty="0" smtClean="0"/>
              <a:t> 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524000"/>
            <a:ext cx="10058400" cy="4648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sz="4800" b="1" dirty="0" smtClean="0"/>
          </a:p>
          <a:p>
            <a:pPr marL="0" indent="0" algn="ctr">
              <a:buNone/>
            </a:pPr>
            <a:endParaRPr lang="cs-CZ" sz="4800" b="1" dirty="0"/>
          </a:p>
          <a:p>
            <a:pPr marL="0" indent="0" algn="ctr">
              <a:buNone/>
            </a:pPr>
            <a:r>
              <a:rPr lang="cs-CZ" sz="4800" b="1" dirty="0" smtClean="0"/>
              <a:t>Děkuji za pozornost!</a:t>
            </a:r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b="1" dirty="0" smtClean="0">
                <a:hlinkClick r:id="rId2"/>
              </a:rPr>
              <a:t>zbynek.nemec@novaskolaops.cz</a:t>
            </a:r>
            <a:r>
              <a:rPr lang="cs-CZ" b="1" dirty="0" smtClean="0"/>
              <a:t> </a:t>
            </a:r>
            <a:endParaRPr lang="cs-CZ" dirty="0" smtClean="0"/>
          </a:p>
        </p:txBody>
      </p:sp>
      <p:sp>
        <p:nvSpPr>
          <p:cNvPr id="5" name="Zástupný symbol pro zápatí 3"/>
          <p:cNvSpPr txBox="1">
            <a:spLocks/>
          </p:cNvSpPr>
          <p:nvPr/>
        </p:nvSpPr>
        <p:spPr>
          <a:xfrm>
            <a:off x="1005193" y="6172200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projekt</a:t>
            </a:r>
            <a:r>
              <a:rPr lang="en-US" dirty="0" smtClean="0"/>
              <a:t> </a:t>
            </a:r>
            <a:r>
              <a:rPr lang="cs-CZ" dirty="0" smtClean="0"/>
              <a:t>Šance na úspěch: systematická podpora žáků se sociálním znevýhodněním ve vzdělání CZ.02.3.61./0.0/0.0/15_007/0000226</a:t>
            </a:r>
            <a:endParaRPr lang="en-US" dirty="0"/>
          </a:p>
        </p:txBody>
      </p:sp>
      <p:pic>
        <p:nvPicPr>
          <p:cNvPr id="1026" name="Picture 2" descr="novÃ¡ Å¡kola -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308" y="446087"/>
            <a:ext cx="7289480" cy="21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61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166255"/>
            <a:ext cx="10058400" cy="1357745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Profese AP – aktuální stav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523999"/>
            <a:ext cx="10058400" cy="46551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900" b="1" dirty="0" smtClean="0"/>
              <a:t> </a:t>
            </a:r>
            <a:r>
              <a:rPr lang="cs-CZ" dirty="0"/>
              <a:t>Počet asistentů pedagoga v regionálním školství ČR v letech </a:t>
            </a:r>
            <a:r>
              <a:rPr lang="cs-CZ" dirty="0" smtClean="0"/>
              <a:t>2013 </a:t>
            </a:r>
            <a:r>
              <a:rPr lang="cs-CZ" dirty="0"/>
              <a:t>až 2017</a:t>
            </a:r>
          </a:p>
          <a:p>
            <a:pPr marL="0" indent="0">
              <a:buNone/>
            </a:pPr>
            <a:endParaRPr lang="cs-CZ" sz="1900" dirty="0"/>
          </a:p>
          <a:p>
            <a:endParaRPr lang="cs-CZ" sz="1900" dirty="0" smtClean="0"/>
          </a:p>
          <a:p>
            <a:endParaRPr lang="cs-CZ" sz="1900" dirty="0"/>
          </a:p>
          <a:p>
            <a:endParaRPr lang="cs-CZ" sz="1900" dirty="0" smtClean="0"/>
          </a:p>
          <a:p>
            <a:endParaRPr lang="cs-CZ" sz="1900" dirty="0"/>
          </a:p>
          <a:p>
            <a:r>
              <a:rPr lang="cs-CZ" sz="1900" dirty="0" smtClean="0"/>
              <a:t>Nejvíce v ZŠ (13.660), pak MŠ (2.963), SŠ (975) </a:t>
            </a:r>
          </a:p>
          <a:p>
            <a:r>
              <a:rPr lang="cs-CZ" sz="1900" dirty="0" smtClean="0"/>
              <a:t>Průměr: 3,3 AP/ 1 ZŠ (jeden AP </a:t>
            </a:r>
            <a:r>
              <a:rPr lang="cs-CZ" sz="1900" smtClean="0"/>
              <a:t>na </a:t>
            </a:r>
            <a:r>
              <a:rPr lang="cs-CZ" sz="1900" smtClean="0"/>
              <a:t>každých 5,5 </a:t>
            </a:r>
            <a:r>
              <a:rPr lang="cs-CZ" sz="1900" dirty="0" smtClean="0"/>
              <a:t>učitele ZŠ)</a:t>
            </a:r>
          </a:p>
          <a:p>
            <a:endParaRPr lang="cs-CZ" sz="1900" dirty="0"/>
          </a:p>
          <a:p>
            <a:pPr marL="0" indent="0">
              <a:buNone/>
            </a:pPr>
            <a:r>
              <a:rPr lang="cs-CZ" sz="1900" dirty="0" smtClean="0"/>
              <a:t>Školní asistent </a:t>
            </a:r>
          </a:p>
          <a:p>
            <a:r>
              <a:rPr lang="cs-CZ" sz="1900" dirty="0"/>
              <a:t>n</a:t>
            </a:r>
            <a:r>
              <a:rPr lang="cs-CZ" sz="1900" dirty="0" smtClean="0"/>
              <a:t>epedagogický pracovník, v rámci projektů financovaných z EU (3,5 tis</a:t>
            </a:r>
            <a:r>
              <a:rPr lang="cs-CZ" sz="1900" dirty="0"/>
              <a:t>.</a:t>
            </a:r>
            <a:r>
              <a:rPr lang="cs-CZ" sz="1900" dirty="0" smtClean="0"/>
              <a:t> projektů) </a:t>
            </a:r>
          </a:p>
          <a:p>
            <a:endParaRPr lang="cs-CZ" sz="19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projekt</a:t>
            </a:r>
            <a:r>
              <a:rPr lang="en-US" dirty="0" smtClean="0"/>
              <a:t> </a:t>
            </a:r>
            <a:r>
              <a:rPr lang="cs-CZ" dirty="0" smtClean="0"/>
              <a:t>Šance </a:t>
            </a:r>
            <a:r>
              <a:rPr lang="cs-CZ" dirty="0"/>
              <a:t>na úspěch: systematická podpora žáků se sociálním znevýhodněním ve vzdělání CZ.02.3.61./0.0/0.0/15_007/0000226</a:t>
            </a:r>
            <a:endParaRPr lang="en-US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390251"/>
              </p:ext>
            </p:extLst>
          </p:nvPr>
        </p:nvGraphicFramePr>
        <p:xfrm>
          <a:off x="1330039" y="2050472"/>
          <a:ext cx="7369618" cy="1752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0836">
                  <a:extLst>
                    <a:ext uri="{9D8B030D-6E8A-4147-A177-3AD203B41FA5}">
                      <a16:colId xmlns:a16="http://schemas.microsoft.com/office/drawing/2014/main" val="2105168078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3119099770"/>
                    </a:ext>
                  </a:extLst>
                </a:gridCol>
                <a:gridCol w="1006764">
                  <a:extLst>
                    <a:ext uri="{9D8B030D-6E8A-4147-A177-3AD203B41FA5}">
                      <a16:colId xmlns:a16="http://schemas.microsoft.com/office/drawing/2014/main" val="24689338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75293684"/>
                    </a:ext>
                  </a:extLst>
                </a:gridCol>
                <a:gridCol w="910273">
                  <a:extLst>
                    <a:ext uri="{9D8B030D-6E8A-4147-A177-3AD203B41FA5}">
                      <a16:colId xmlns:a16="http://schemas.microsoft.com/office/drawing/2014/main" val="1321109406"/>
                    </a:ext>
                  </a:extLst>
                </a:gridCol>
                <a:gridCol w="1025236">
                  <a:extLst>
                    <a:ext uri="{9D8B030D-6E8A-4147-A177-3AD203B41FA5}">
                      <a16:colId xmlns:a16="http://schemas.microsoft.com/office/drawing/2014/main" val="1260552829"/>
                    </a:ext>
                  </a:extLst>
                </a:gridCol>
              </a:tblGrid>
              <a:tr h="4248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baseline="0" dirty="0">
                          <a:effectLst/>
                        </a:rPr>
                        <a:t> </a:t>
                      </a:r>
                      <a:endParaRPr lang="cs-CZ" sz="15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baseline="0" dirty="0">
                          <a:effectLst/>
                        </a:rPr>
                        <a:t>2013/14</a:t>
                      </a:r>
                      <a:endParaRPr lang="cs-CZ" sz="15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baseline="0">
                          <a:effectLst/>
                        </a:rPr>
                        <a:t>2014/15</a:t>
                      </a:r>
                      <a:endParaRPr lang="cs-CZ" sz="15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baseline="0">
                          <a:effectLst/>
                        </a:rPr>
                        <a:t>2015/16</a:t>
                      </a:r>
                      <a:endParaRPr lang="cs-CZ" sz="15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baseline="0">
                          <a:effectLst/>
                        </a:rPr>
                        <a:t>2016/17</a:t>
                      </a:r>
                      <a:endParaRPr lang="cs-CZ" sz="15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baseline="0">
                          <a:effectLst/>
                        </a:rPr>
                        <a:t>2017/18</a:t>
                      </a:r>
                      <a:endParaRPr lang="cs-CZ" sz="15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8699065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baseline="0" dirty="0">
                          <a:effectLst/>
                        </a:rPr>
                        <a:t>Fyzické osoby</a:t>
                      </a:r>
                      <a:endParaRPr lang="cs-CZ" sz="15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baseline="0">
                          <a:effectLst/>
                        </a:rPr>
                        <a:t>7.445</a:t>
                      </a:r>
                      <a:endParaRPr lang="cs-CZ" sz="15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baseline="0">
                          <a:effectLst/>
                        </a:rPr>
                        <a:t>8.873</a:t>
                      </a:r>
                      <a:endParaRPr lang="cs-CZ" sz="15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baseline="0">
                          <a:effectLst/>
                        </a:rPr>
                        <a:t>10.382</a:t>
                      </a:r>
                      <a:endParaRPr lang="cs-CZ" sz="15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baseline="0">
                          <a:effectLst/>
                        </a:rPr>
                        <a:t>13.299</a:t>
                      </a:r>
                      <a:endParaRPr lang="cs-CZ" sz="15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baseline="0">
                          <a:effectLst/>
                        </a:rPr>
                        <a:t>17.725</a:t>
                      </a:r>
                      <a:endParaRPr lang="cs-CZ" sz="15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3885912"/>
                  </a:ext>
                </a:extLst>
              </a:tr>
              <a:tr h="8837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baseline="0" dirty="0">
                          <a:effectLst/>
                        </a:rPr>
                        <a:t>Přepočet na plné úvazky</a:t>
                      </a:r>
                      <a:endParaRPr lang="cs-CZ" sz="15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baseline="0">
                          <a:effectLst/>
                        </a:rPr>
                        <a:t>4.770,8</a:t>
                      </a:r>
                      <a:endParaRPr lang="cs-CZ" sz="15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baseline="0">
                          <a:effectLst/>
                        </a:rPr>
                        <a:t>5.744,6</a:t>
                      </a:r>
                      <a:endParaRPr lang="cs-CZ" sz="15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baseline="0">
                          <a:effectLst/>
                        </a:rPr>
                        <a:t>6.708,6</a:t>
                      </a:r>
                      <a:endParaRPr lang="cs-CZ" sz="15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baseline="0">
                          <a:effectLst/>
                        </a:rPr>
                        <a:t>8.831,23</a:t>
                      </a:r>
                      <a:endParaRPr lang="cs-CZ" sz="15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baseline="0" dirty="0">
                          <a:effectLst/>
                        </a:rPr>
                        <a:t>12.406,9</a:t>
                      </a:r>
                      <a:endParaRPr lang="cs-CZ" sz="15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0508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35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166255"/>
            <a:ext cx="10058400" cy="1357745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Změny v profesi asistentů pedagoga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524000"/>
            <a:ext cx="10058400" cy="4648200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/>
              <a:t>Novela vyhlášky o vzdělávání žáků se speciálními vzdělávacími potřebami a žáků nadaných (č. 27/2016 Sb.) vyhláškou č. 416/2017 Sb.</a:t>
            </a:r>
          </a:p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r>
              <a:rPr lang="cs-CZ" dirty="0" smtClean="0"/>
              <a:t>Hlavní změny: </a:t>
            </a:r>
          </a:p>
          <a:p>
            <a:pPr algn="just"/>
            <a:r>
              <a:rPr lang="cs-CZ" dirty="0" smtClean="0"/>
              <a:t>rozdělení asistentů pedagoga podle vykonávané práce na dvě úrovně: na vyšší úrovni musí mít AP min. SŠ s maturitou; na nižší úrovni může pracovat i AP bez maturity</a:t>
            </a:r>
          </a:p>
          <a:p>
            <a:pPr algn="just"/>
            <a:r>
              <a:rPr lang="cs-CZ" dirty="0" smtClean="0"/>
              <a:t>úprava financování: na vyšší úrovni asistentů pedagoga škola dostává dotaci odpovídající 8. platové třídě,  na nižší úrovni  je dotace v 5. platové třídě</a:t>
            </a:r>
          </a:p>
          <a:p>
            <a:pPr algn="just"/>
            <a:r>
              <a:rPr lang="cs-CZ" dirty="0" smtClean="0"/>
              <a:t>úprava poměru mezi přímou a nepřímou pedagogickou činností AP: nově 90% z úvazku na přímou a 10% na nepřímou    </a:t>
            </a:r>
            <a:endParaRPr lang="cs-CZ" dirty="0"/>
          </a:p>
        </p:txBody>
      </p:sp>
      <p:sp>
        <p:nvSpPr>
          <p:cNvPr id="5" name="Zástupný symbol pro zápatí 3"/>
          <p:cNvSpPr txBox="1">
            <a:spLocks/>
          </p:cNvSpPr>
          <p:nvPr/>
        </p:nvSpPr>
        <p:spPr>
          <a:xfrm>
            <a:off x="1005193" y="6172200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projekt</a:t>
            </a:r>
            <a:r>
              <a:rPr lang="en-US" dirty="0" smtClean="0"/>
              <a:t> </a:t>
            </a:r>
            <a:r>
              <a:rPr lang="cs-CZ" dirty="0" smtClean="0"/>
              <a:t>Šance na úspěch: systematická podpora žáků se sociálním znevýhodněním ve vzdělání CZ.02.3.61./0.0/0.0/15_007/0000226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0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166255"/>
            <a:ext cx="10058400" cy="1357745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Dvě úrovně profese asistenta pedagoga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524000"/>
            <a:ext cx="10058400" cy="4648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 smtClean="0"/>
              <a:t>Úroveň „vyšší“ </a:t>
            </a:r>
            <a:r>
              <a:rPr lang="cs-CZ" dirty="0" smtClean="0"/>
              <a:t>(vyhláška č. 27/2016 Sb., §5, odstavec 3) </a:t>
            </a:r>
          </a:p>
          <a:p>
            <a:pPr marL="0" indent="0" algn="just">
              <a:buNone/>
            </a:pPr>
            <a:r>
              <a:rPr lang="cs-CZ" dirty="0" smtClean="0"/>
              <a:t>Činnost: AP vykonává</a:t>
            </a:r>
          </a:p>
          <a:p>
            <a:pPr algn="just">
              <a:buFontTx/>
              <a:buChar char="-"/>
            </a:pPr>
            <a:r>
              <a:rPr lang="cs-CZ" dirty="0" smtClean="0"/>
              <a:t>individuální podporu žáků ve vzdělávací činnosti podle pokynů učitele (vychovatele)</a:t>
            </a:r>
          </a:p>
          <a:p>
            <a:pPr algn="just"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odporu ve vzdělávání žáka při výuce a při přípravě na výuku</a:t>
            </a:r>
          </a:p>
          <a:p>
            <a:pPr algn="just"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ýchovné práce zaměřené na vytváření základních návyků žáka a rozvoj jeho sociálních kompetencí  </a:t>
            </a:r>
          </a:p>
          <a:p>
            <a:pPr algn="just">
              <a:buFontTx/>
              <a:buChar char="-"/>
            </a:pPr>
            <a:r>
              <a:rPr lang="cs-CZ" dirty="0"/>
              <a:t>č</a:t>
            </a:r>
            <a:r>
              <a:rPr lang="cs-CZ" dirty="0" smtClean="0"/>
              <a:t>innosti popsané u „nižší“ úrovně asistenta pedagoga</a:t>
            </a:r>
          </a:p>
          <a:p>
            <a:pPr marL="0" indent="0" algn="just">
              <a:buNone/>
            </a:pPr>
            <a:r>
              <a:rPr lang="cs-CZ" dirty="0" smtClean="0"/>
              <a:t>Kvalifikace: AP na této úrovni musí mít minimálně SŠ s maturitou a nějaké pedagogické vzdělání (buď v pedagogickém oboru nebo v kvalifikačním kurzu pro asistenty pedagoga) </a:t>
            </a:r>
          </a:p>
          <a:p>
            <a:pPr marL="0" indent="0" algn="just">
              <a:buNone/>
            </a:pPr>
            <a:r>
              <a:rPr lang="cs-CZ" dirty="0" smtClean="0"/>
              <a:t>Výše dotace pro školu: 8. platová třída, 5. platový stupeň (22.900,- Kč) </a:t>
            </a:r>
          </a:p>
        </p:txBody>
      </p:sp>
      <p:sp>
        <p:nvSpPr>
          <p:cNvPr id="5" name="Zástupný symbol pro zápatí 3"/>
          <p:cNvSpPr txBox="1">
            <a:spLocks/>
          </p:cNvSpPr>
          <p:nvPr/>
        </p:nvSpPr>
        <p:spPr>
          <a:xfrm>
            <a:off x="1005193" y="6172200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projekt</a:t>
            </a:r>
            <a:r>
              <a:rPr lang="en-US" dirty="0" smtClean="0"/>
              <a:t> </a:t>
            </a:r>
            <a:r>
              <a:rPr lang="cs-CZ" dirty="0" smtClean="0"/>
              <a:t>Šance na úspěch: systematická podpora žáků se sociálním znevýhodněním ve vzdělání CZ.02.3.61./0.0/0.0/15_007/0000226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59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166255"/>
            <a:ext cx="10058400" cy="1357745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Dvě úrovně profese asistenta pedagoga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524000"/>
            <a:ext cx="10058400" cy="4648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 smtClean="0"/>
              <a:t>Úroveň  „nižší“ </a:t>
            </a:r>
            <a:r>
              <a:rPr lang="cs-CZ" dirty="0" smtClean="0"/>
              <a:t>(vyhláška č. 27/2016 Sb., §5, odstavec 4) </a:t>
            </a:r>
          </a:p>
          <a:p>
            <a:pPr marL="0" indent="0" algn="just">
              <a:buNone/>
            </a:pPr>
            <a:r>
              <a:rPr lang="cs-CZ" dirty="0" smtClean="0"/>
              <a:t>Činnost: AP vykonává</a:t>
            </a:r>
          </a:p>
          <a:p>
            <a:r>
              <a:rPr lang="cs-CZ" dirty="0"/>
              <a:t>p</a:t>
            </a:r>
            <a:r>
              <a:rPr lang="cs-CZ" dirty="0" smtClean="0"/>
              <a:t>omocné výchovné práce u žáků se speciálními vzdělávacími potřebami</a:t>
            </a:r>
          </a:p>
          <a:p>
            <a:r>
              <a:rPr lang="cs-CZ" dirty="0" smtClean="0"/>
              <a:t>podporu žáků při adaptaci na školní prostředí a při rozvoji jejich sociálních dovedností</a:t>
            </a:r>
          </a:p>
          <a:p>
            <a:r>
              <a:rPr lang="cs-CZ" dirty="0" smtClean="0"/>
              <a:t>podporu při organizačních činnostech a při komunikaci se zákonnými zástupci žáků </a:t>
            </a:r>
          </a:p>
          <a:p>
            <a:r>
              <a:rPr lang="cs-CZ" dirty="0"/>
              <a:t>p</a:t>
            </a:r>
            <a:r>
              <a:rPr lang="cs-CZ" dirty="0" smtClean="0"/>
              <a:t>omoc žákům při sebeobsluze a pohybu ve škole, event. v rámci vyučování i mimo školu  </a:t>
            </a:r>
          </a:p>
          <a:p>
            <a:pPr marL="0" indent="0" algn="just">
              <a:buNone/>
            </a:pPr>
            <a:r>
              <a:rPr lang="cs-CZ" dirty="0" smtClean="0"/>
              <a:t>Kvalifikace:  na této úrovni může pracovat i AP, který má ukončené jen základní vzdělání nebo je vyučený a doplní kvalifikační kurz pro asistenty pedagoga </a:t>
            </a:r>
          </a:p>
          <a:p>
            <a:pPr marL="0" indent="0" algn="just">
              <a:buNone/>
            </a:pPr>
            <a:r>
              <a:rPr lang="cs-CZ" dirty="0" smtClean="0"/>
              <a:t>Výše dotace pro školu: 5. platová třída, 5. platový stupeň (16.790,- Kč) </a:t>
            </a:r>
          </a:p>
        </p:txBody>
      </p:sp>
      <p:sp>
        <p:nvSpPr>
          <p:cNvPr id="5" name="Zástupný symbol pro zápatí 3"/>
          <p:cNvSpPr txBox="1">
            <a:spLocks/>
          </p:cNvSpPr>
          <p:nvPr/>
        </p:nvSpPr>
        <p:spPr>
          <a:xfrm>
            <a:off x="1005193" y="6172200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projekt</a:t>
            </a:r>
            <a:r>
              <a:rPr lang="en-US" dirty="0" smtClean="0"/>
              <a:t> </a:t>
            </a:r>
            <a:r>
              <a:rPr lang="cs-CZ" dirty="0" smtClean="0"/>
              <a:t>Šance na úspěch: systematická podpora žáků se sociálním znevýhodněním ve vzdělání CZ.02.3.61./0.0/0.0/15_007/0000226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4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166255"/>
            <a:ext cx="10058400" cy="1357745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plat asistenta pedagoga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524000"/>
            <a:ext cx="10058400" cy="4648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 smtClean="0"/>
              <a:t>Dotace: </a:t>
            </a:r>
          </a:p>
          <a:p>
            <a:pPr marL="0" indent="0" algn="just">
              <a:buNone/>
            </a:pPr>
            <a:r>
              <a:rPr lang="cs-CZ" dirty="0" smtClean="0"/>
              <a:t>Vyšší úroveň: 8. platová třída</a:t>
            </a:r>
          </a:p>
          <a:p>
            <a:pPr marL="0" indent="0" algn="just">
              <a:buNone/>
            </a:pPr>
            <a:r>
              <a:rPr lang="cs-CZ" dirty="0" smtClean="0"/>
              <a:t>Nižší úroveň: 5. platová třída</a:t>
            </a:r>
          </a:p>
          <a:p>
            <a:pPr marL="0" indent="0" algn="just">
              <a:buNone/>
            </a:pPr>
            <a:endParaRPr lang="cs-CZ" b="1" dirty="0" smtClean="0"/>
          </a:p>
          <a:p>
            <a:pPr marL="0" indent="0" algn="just">
              <a:buNone/>
            </a:pPr>
            <a:r>
              <a:rPr lang="cs-CZ" b="1" dirty="0" smtClean="0"/>
              <a:t>Plat AP ale určuje ředitel školy </a:t>
            </a:r>
            <a:r>
              <a:rPr lang="cs-CZ" dirty="0" smtClean="0"/>
              <a:t>a nemusí se nezbytně držet platové třídy odpovídající dotaci!</a:t>
            </a:r>
          </a:p>
          <a:p>
            <a:pPr marL="0" indent="0" algn="just">
              <a:buNone/>
            </a:pPr>
            <a:r>
              <a:rPr lang="cs-CZ" dirty="0" smtClean="0"/>
              <a:t>Platové rozmezí AP (Katalog prací 2.16.05): 4. až 9. platová třída</a:t>
            </a:r>
          </a:p>
          <a:p>
            <a:pPr marL="0" indent="0" algn="just">
              <a:buNone/>
            </a:pPr>
            <a:r>
              <a:rPr lang="cs-CZ" dirty="0" smtClean="0"/>
              <a:t>Tedy teoreticky</a:t>
            </a:r>
          </a:p>
          <a:p>
            <a:pPr marL="0" indent="0" algn="just">
              <a:buNone/>
            </a:pPr>
            <a:r>
              <a:rPr lang="cs-CZ" dirty="0" smtClean="0"/>
              <a:t>4. třída, 1. stupeň: 12.310,-</a:t>
            </a:r>
          </a:p>
          <a:p>
            <a:pPr marL="0" indent="0" algn="just">
              <a:buNone/>
            </a:pPr>
            <a:r>
              <a:rPr lang="cs-CZ" dirty="0"/>
              <a:t>a</a:t>
            </a:r>
            <a:r>
              <a:rPr lang="cs-CZ" dirty="0" smtClean="0"/>
              <a:t>ž</a:t>
            </a:r>
          </a:p>
          <a:p>
            <a:pPr marL="0" indent="0" algn="just">
              <a:buNone/>
            </a:pPr>
            <a:r>
              <a:rPr lang="cs-CZ" dirty="0" smtClean="0"/>
              <a:t>9. třída, 7. stupeň: 28.650,-</a:t>
            </a:r>
          </a:p>
        </p:txBody>
      </p:sp>
      <p:sp>
        <p:nvSpPr>
          <p:cNvPr id="5" name="Zástupný symbol pro zápatí 3"/>
          <p:cNvSpPr txBox="1">
            <a:spLocks/>
          </p:cNvSpPr>
          <p:nvPr/>
        </p:nvSpPr>
        <p:spPr>
          <a:xfrm>
            <a:off x="1005193" y="6172200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projekt</a:t>
            </a:r>
            <a:r>
              <a:rPr lang="en-US" dirty="0" smtClean="0"/>
              <a:t> </a:t>
            </a:r>
            <a:r>
              <a:rPr lang="cs-CZ" dirty="0" smtClean="0"/>
              <a:t>Šance na úspěch: systematická podpora žáků se sociálním znevýhodněním ve vzdělání CZ.02.3.61./0.0/0.0/15_007/0000226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5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166255"/>
            <a:ext cx="10058400" cy="1357745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Přímá a nepřímá pedagogická činnost AP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524000"/>
            <a:ext cx="10058400" cy="4648200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 smtClean="0"/>
              <a:t>Nepřímá pedagogická činnost („práce související s přímou pedagogickou činností“): přípravy, účast na poradách, konzultace s učiteli a poradenskými pracovníky, konzultace se zákonnými zástupci žáků, studium, dohled nad žáky v době vyučování…</a:t>
            </a:r>
            <a:endParaRPr lang="cs-CZ" dirty="0"/>
          </a:p>
          <a:p>
            <a:pPr algn="just"/>
            <a:r>
              <a:rPr lang="cs-CZ" dirty="0" smtClean="0"/>
              <a:t>Podle zákona (č. 563/2004 Sb., §22a) všichni pedagogičtí pracovníci vykonávají nepřímou pedagogikou činnost  a tedy musí mít tuto nepřímou pedagogickou činnost v úvazku. </a:t>
            </a:r>
          </a:p>
          <a:p>
            <a:pPr algn="just"/>
            <a:r>
              <a:rPr lang="cs-CZ" dirty="0" smtClean="0"/>
              <a:t>Podle nařízení vlády č. 75/2005 Sb. může ředitel stanovit poměr nepřímé pedagogické činnosti u asistenta pedagoga až do 50% z jeho úvazku.  </a:t>
            </a:r>
            <a:endParaRPr lang="cs-CZ" dirty="0"/>
          </a:p>
          <a:p>
            <a:pPr marL="0" indent="0" algn="just">
              <a:buNone/>
            </a:pPr>
            <a:r>
              <a:rPr lang="cs-CZ" b="1" dirty="0" smtClean="0"/>
              <a:t>Dosavadní stav</a:t>
            </a:r>
            <a:r>
              <a:rPr lang="cs-CZ" dirty="0" smtClean="0"/>
              <a:t>: </a:t>
            </a:r>
          </a:p>
          <a:p>
            <a:pPr algn="just"/>
            <a:r>
              <a:rPr lang="cs-CZ" dirty="0" smtClean="0"/>
              <a:t>Někteří ředitelé v souladu s nařízením vlády správně stanovili poměr nepřímé </a:t>
            </a:r>
            <a:r>
              <a:rPr lang="cs-CZ" dirty="0" err="1" smtClean="0"/>
              <a:t>ped</a:t>
            </a:r>
            <a:r>
              <a:rPr lang="cs-CZ" dirty="0" smtClean="0"/>
              <a:t>. činnosti podle potřeb asistenta.  </a:t>
            </a:r>
          </a:p>
          <a:p>
            <a:pPr algn="just"/>
            <a:r>
              <a:rPr lang="cs-CZ" dirty="0" smtClean="0"/>
              <a:t>Někteří ředitelé se ale řídili chybným metodickým doporučením z NÚV a nepřímou pedagogickou činnost asistentům do úvazku nedávali. </a:t>
            </a:r>
          </a:p>
        </p:txBody>
      </p:sp>
      <p:sp>
        <p:nvSpPr>
          <p:cNvPr id="5" name="Zástupný symbol pro zápatí 3"/>
          <p:cNvSpPr txBox="1">
            <a:spLocks/>
          </p:cNvSpPr>
          <p:nvPr/>
        </p:nvSpPr>
        <p:spPr>
          <a:xfrm>
            <a:off x="1005193" y="6172200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projekt</a:t>
            </a:r>
            <a:r>
              <a:rPr lang="en-US" dirty="0" smtClean="0"/>
              <a:t> </a:t>
            </a:r>
            <a:r>
              <a:rPr lang="cs-CZ" dirty="0" smtClean="0"/>
              <a:t>Šance na úspěch: systematická podpora žáků se sociálním znevýhodněním ve vzdělání CZ.02.3.61./0.0/0.0/15_007/0000226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97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166255"/>
            <a:ext cx="10058400" cy="1357745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Přímá a nepřímá pedagogická činnost AP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524000"/>
            <a:ext cx="10058400" cy="4648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 smtClean="0"/>
              <a:t>Nový stav</a:t>
            </a:r>
            <a:r>
              <a:rPr lang="cs-CZ" dirty="0" smtClean="0"/>
              <a:t>: </a:t>
            </a:r>
          </a:p>
          <a:p>
            <a:pPr algn="just"/>
            <a:r>
              <a:rPr lang="cs-CZ" dirty="0" smtClean="0"/>
              <a:t>Vyhláška č.27/2016 Sb. po novelizaci: Školské poradenské zařízení doporučí u asistenta pedagoga počet hodin přímé </a:t>
            </a:r>
            <a:r>
              <a:rPr lang="cs-CZ" dirty="0" err="1" smtClean="0"/>
              <a:t>ped</a:t>
            </a:r>
            <a:r>
              <a:rPr lang="cs-CZ" dirty="0" smtClean="0"/>
              <a:t>. činnosti a  v rámci dotace pak škola dostane i peníze na nepřímou pedagogickou činnost a to přesně v poměru 9:1 – viz:</a:t>
            </a:r>
          </a:p>
        </p:txBody>
      </p:sp>
      <p:sp>
        <p:nvSpPr>
          <p:cNvPr id="5" name="Zástupný symbol pro zápatí 3"/>
          <p:cNvSpPr txBox="1">
            <a:spLocks/>
          </p:cNvSpPr>
          <p:nvPr/>
        </p:nvSpPr>
        <p:spPr>
          <a:xfrm>
            <a:off x="1005193" y="6172200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projekt</a:t>
            </a:r>
            <a:r>
              <a:rPr lang="en-US" dirty="0" smtClean="0"/>
              <a:t> </a:t>
            </a:r>
            <a:r>
              <a:rPr lang="cs-CZ" dirty="0" smtClean="0"/>
              <a:t>Šance na úspěch: systematická podpora žáků se sociálním znevýhodněním ve vzdělání CZ.02.3.61./0.0/0.0/15_007/0000226</a:t>
            </a:r>
            <a:endParaRPr lang="en-US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54302"/>
              </p:ext>
            </p:extLst>
          </p:nvPr>
        </p:nvGraphicFramePr>
        <p:xfrm>
          <a:off x="1921163" y="3028757"/>
          <a:ext cx="812799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255">
                  <a:extLst>
                    <a:ext uri="{9D8B030D-6E8A-4147-A177-3AD203B41FA5}">
                      <a16:colId xmlns:a16="http://schemas.microsoft.com/office/drawing/2014/main" val="3360832576"/>
                    </a:ext>
                  </a:extLst>
                </a:gridCol>
                <a:gridCol w="3066473">
                  <a:extLst>
                    <a:ext uri="{9D8B030D-6E8A-4147-A177-3AD203B41FA5}">
                      <a16:colId xmlns:a16="http://schemas.microsoft.com/office/drawing/2014/main" val="854339628"/>
                    </a:ext>
                  </a:extLst>
                </a:gridCol>
                <a:gridCol w="3371271">
                  <a:extLst>
                    <a:ext uri="{9D8B030D-6E8A-4147-A177-3AD203B41FA5}">
                      <a16:colId xmlns:a16="http://schemas.microsoft.com/office/drawing/2014/main" val="2008197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Výše úvazku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Počet hodin přímé</a:t>
                      </a:r>
                      <a:r>
                        <a:rPr lang="cs-CZ" baseline="0" dirty="0" smtClean="0"/>
                        <a:t> p. č.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Počet hodin</a:t>
                      </a:r>
                      <a:r>
                        <a:rPr lang="cs-CZ" baseline="0" dirty="0" smtClean="0"/>
                        <a:t> nepřímé </a:t>
                      </a:r>
                      <a:r>
                        <a:rPr lang="cs-CZ" baseline="0" dirty="0" err="1" smtClean="0"/>
                        <a:t>p.č</a:t>
                      </a:r>
                      <a:r>
                        <a:rPr lang="cs-CZ" baseline="0" dirty="0" smtClean="0"/>
                        <a:t>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840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0,25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 hodin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 hodina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686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0,3889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14 hodin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1,556 hodiny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985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0,5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18 hodin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 hodiny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920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0,6389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23 hodin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2,556 hodiny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350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0,75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27 hodin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 hodiny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958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0,889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32 hodin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3,556</a:t>
                      </a:r>
                      <a:r>
                        <a:rPr lang="cs-CZ" baseline="0" dirty="0" smtClean="0"/>
                        <a:t> hodiny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022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1,0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36 hodin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 hodiny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965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43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166255"/>
            <a:ext cx="10058400" cy="1357745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podpora asistentů (pedagoga i školních)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524000"/>
            <a:ext cx="10058400" cy="4648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 smtClean="0"/>
              <a:t>             Web </a:t>
            </a:r>
            <a:r>
              <a:rPr lang="cs-CZ" dirty="0" smtClean="0">
                <a:hlinkClick r:id="rId2"/>
              </a:rPr>
              <a:t>www.asistentpedagoga.cz</a:t>
            </a:r>
            <a:r>
              <a:rPr lang="cs-CZ" dirty="0" smtClean="0"/>
              <a:t> 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b="1" dirty="0" err="1" smtClean="0"/>
              <a:t>Newsletter</a:t>
            </a:r>
            <a:r>
              <a:rPr lang="cs-CZ" dirty="0" smtClean="0"/>
              <a:t> </a:t>
            </a:r>
          </a:p>
        </p:txBody>
      </p:sp>
      <p:sp>
        <p:nvSpPr>
          <p:cNvPr id="5" name="Zástupný symbol pro zápatí 3"/>
          <p:cNvSpPr txBox="1">
            <a:spLocks/>
          </p:cNvSpPr>
          <p:nvPr/>
        </p:nvSpPr>
        <p:spPr>
          <a:xfrm>
            <a:off x="1005193" y="6172200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projekt</a:t>
            </a:r>
            <a:r>
              <a:rPr lang="en-US" dirty="0" smtClean="0"/>
              <a:t> </a:t>
            </a:r>
            <a:r>
              <a:rPr lang="cs-CZ" dirty="0" smtClean="0"/>
              <a:t>Šance na úspěch: systematická podpora žáků se sociálním znevýhodněním ve vzdělání CZ.02.3.61./0.0/0.0/15_007/0000226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r="1751" b="5580"/>
          <a:stretch/>
        </p:blipFill>
        <p:spPr>
          <a:xfrm>
            <a:off x="6106620" y="1220418"/>
            <a:ext cx="5086283" cy="287795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478" y="3419479"/>
            <a:ext cx="19044" cy="1904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/>
          <a:srcRect r="2290" b="5350"/>
          <a:stretch/>
        </p:blipFill>
        <p:spPr>
          <a:xfrm>
            <a:off x="529390" y="2865232"/>
            <a:ext cx="5111015" cy="27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6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1149</TotalTime>
  <Words>937</Words>
  <Application>Microsoft Office PowerPoint</Application>
  <PresentationFormat>Širokoúhlá obrazovka</PresentationFormat>
  <Paragraphs>128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Calibri</vt:lpstr>
      <vt:lpstr>Rockwell</vt:lpstr>
      <vt:lpstr>Rockwell Condensed</vt:lpstr>
      <vt:lpstr>Times New Roman</vt:lpstr>
      <vt:lpstr>Wingdings</vt:lpstr>
      <vt:lpstr>Dřevo</vt:lpstr>
      <vt:lpstr>Konference pro asistenty pedagoga</vt:lpstr>
      <vt:lpstr>Profese AP – aktuální stav</vt:lpstr>
      <vt:lpstr>Změny v profesi asistentů pedagoga</vt:lpstr>
      <vt:lpstr>Dvě úrovně profese asistenta pedagoga</vt:lpstr>
      <vt:lpstr>Dvě úrovně profese asistenta pedagoga</vt:lpstr>
      <vt:lpstr>plat asistenta pedagoga</vt:lpstr>
      <vt:lpstr>Přímá a nepřímá pedagogická činnost AP</vt:lpstr>
      <vt:lpstr>Přímá a nepřímá pedagogická činnost AP</vt:lpstr>
      <vt:lpstr>podpora asistentů (pedagoga i školních) </vt:lpstr>
      <vt:lpstr>Připravovaná podpora asistentů 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nemeczb@gmail.com</dc:creator>
  <cp:lastModifiedBy>nemeczb@gmail.com</cp:lastModifiedBy>
  <cp:revision>37</cp:revision>
  <dcterms:created xsi:type="dcterms:W3CDTF">2018-01-15T15:07:27Z</dcterms:created>
  <dcterms:modified xsi:type="dcterms:W3CDTF">2018-04-25T12:35:17Z</dcterms:modified>
</cp:coreProperties>
</file>